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>
      <p:cViewPr varScale="1">
        <p:scale>
          <a:sx n="90" d="100"/>
          <a:sy n="90" d="100"/>
        </p:scale>
        <p:origin x="174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CA8B-0216-4C7C-86DF-B4D3FAEC185C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CB56-2CEF-43FC-9F1F-D07A187F3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1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CA8B-0216-4C7C-86DF-B4D3FAEC185C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CB56-2CEF-43FC-9F1F-D07A187F3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8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CA8B-0216-4C7C-86DF-B4D3FAEC185C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CB56-2CEF-43FC-9F1F-D07A187F3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CA8B-0216-4C7C-86DF-B4D3FAEC185C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CB56-2CEF-43FC-9F1F-D07A187F3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2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CA8B-0216-4C7C-86DF-B4D3FAEC185C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CB56-2CEF-43FC-9F1F-D07A187F3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4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CA8B-0216-4C7C-86DF-B4D3FAEC185C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CB56-2CEF-43FC-9F1F-D07A187F3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8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CA8B-0216-4C7C-86DF-B4D3FAEC185C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CB56-2CEF-43FC-9F1F-D07A187F3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8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CA8B-0216-4C7C-86DF-B4D3FAEC185C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CB56-2CEF-43FC-9F1F-D07A187F3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9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CA8B-0216-4C7C-86DF-B4D3FAEC185C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CB56-2CEF-43FC-9F1F-D07A187F3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CA8B-0216-4C7C-86DF-B4D3FAEC185C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CB56-2CEF-43FC-9F1F-D07A187F3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5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CA8B-0216-4C7C-86DF-B4D3FAEC185C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CB56-2CEF-43FC-9F1F-D07A187F3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7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3CA8B-0216-4C7C-86DF-B4D3FAEC185C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8CB56-2CEF-43FC-9F1F-D07A187F3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4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dirty="0" smtClean="0"/>
              <a:t>Pennsylvania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/>
          <a:lstStyle/>
          <a:p>
            <a:r>
              <a:rPr lang="en-US" dirty="0" smtClean="0"/>
              <a:t>Chapter 2: Understanding Our History: Early Inhabitants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65323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588"/>
            <a:ext cx="20764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920" y="4495800"/>
            <a:ext cx="159258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03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4525963"/>
          </a:xfrm>
        </p:spPr>
        <p:txBody>
          <a:bodyPr/>
          <a:lstStyle/>
          <a:p>
            <a:r>
              <a:rPr lang="en-US" dirty="0" smtClean="0"/>
              <a:t>Both Algonquian and Iroquois tribes lived in clans.  </a:t>
            </a:r>
          </a:p>
          <a:p>
            <a:r>
              <a:rPr lang="en-US" dirty="0" smtClean="0"/>
              <a:t>Each </a:t>
            </a:r>
            <a:r>
              <a:rPr lang="en-US" b="1" dirty="0" smtClean="0"/>
              <a:t>clan</a:t>
            </a:r>
            <a:r>
              <a:rPr lang="en-US" dirty="0" smtClean="0"/>
              <a:t> was named to represent an animal (turkey, wolf, turtle) that was thought to be an ancestor and protector of the clan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345" y="11430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Algonquian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 played a large role in the government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council</a:t>
            </a:r>
            <a:r>
              <a:rPr lang="en-US" dirty="0" smtClean="0"/>
              <a:t> of men were chosen to run each clan</a:t>
            </a:r>
          </a:p>
          <a:p>
            <a:r>
              <a:rPr lang="en-US" dirty="0" smtClean="0"/>
              <a:t>Women were responsible for the following…</a:t>
            </a:r>
          </a:p>
          <a:p>
            <a:pPr lvl="1"/>
            <a:r>
              <a:rPr lang="en-US" dirty="0" smtClean="0"/>
              <a:t>Appointing men to these positions</a:t>
            </a:r>
          </a:p>
          <a:p>
            <a:pPr lvl="1"/>
            <a:r>
              <a:rPr lang="en-US" dirty="0" smtClean="0"/>
              <a:t>Removing them if necessary</a:t>
            </a:r>
          </a:p>
          <a:p>
            <a:pPr lvl="1"/>
            <a:r>
              <a:rPr lang="en-US" dirty="0" smtClean="0"/>
              <a:t>Assist in deciding matters involving war, tribal disputes, and food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29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Algonquian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25963"/>
          </a:xfrm>
        </p:spPr>
        <p:txBody>
          <a:bodyPr/>
          <a:lstStyle/>
          <a:p>
            <a:r>
              <a:rPr lang="en-US" dirty="0" smtClean="0"/>
              <a:t>Algonquians were more independent, but less organized than the Iroquois. </a:t>
            </a:r>
          </a:p>
          <a:p>
            <a:r>
              <a:rPr lang="en-US" dirty="0" smtClean="0"/>
              <a:t>Several clans made up a “Tribe” of Indians</a:t>
            </a:r>
          </a:p>
          <a:p>
            <a:r>
              <a:rPr lang="en-US" dirty="0" smtClean="0"/>
              <a:t>Each tribe had a chief and several council members</a:t>
            </a:r>
          </a:p>
          <a:p>
            <a:r>
              <a:rPr lang="en-US" dirty="0" smtClean="0"/>
              <a:t>The chief’s main roles were to lead the tribe in battle, in hunting, and settling disagreements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2443"/>
            <a:ext cx="20764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4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Iroquois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Iroquois originally were 5 different tribes that fought with each other.  In order to stop the fighting they came together as one. </a:t>
            </a:r>
          </a:p>
          <a:p>
            <a:r>
              <a:rPr lang="en-US" dirty="0" smtClean="0"/>
              <a:t>The created the </a:t>
            </a:r>
            <a:r>
              <a:rPr lang="en-US" b="1" dirty="0" smtClean="0"/>
              <a:t>Iroquois Confederacy </a:t>
            </a:r>
          </a:p>
          <a:p>
            <a:r>
              <a:rPr lang="en-US" dirty="0" smtClean="0"/>
              <a:t>Women from each tribe selected a chief to sit on a </a:t>
            </a:r>
            <a:r>
              <a:rPr lang="en-US" b="1" dirty="0" smtClean="0"/>
              <a:t>Tribal Council</a:t>
            </a:r>
            <a:endParaRPr lang="en-US" dirty="0" smtClean="0"/>
          </a:p>
          <a:p>
            <a:r>
              <a:rPr lang="en-US" dirty="0" smtClean="0"/>
              <a:t>One person from this council was selected to be the head chief</a:t>
            </a:r>
          </a:p>
          <a:p>
            <a:r>
              <a:rPr lang="en-US" dirty="0" smtClean="0"/>
              <a:t>The main goal of this council was to keep the peace amongst the tribes.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5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086606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64" y="1374155"/>
            <a:ext cx="3200400" cy="502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5486400" cy="33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6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5418"/>
            <a:ext cx="8229600" cy="1143000"/>
          </a:xfrm>
        </p:spPr>
        <p:txBody>
          <a:bodyPr/>
          <a:lstStyle/>
          <a:p>
            <a:r>
              <a:rPr lang="en-US" dirty="0" smtClean="0"/>
              <a:t>Judicial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System was simple…  Right and Wrong</a:t>
            </a:r>
          </a:p>
          <a:p>
            <a:r>
              <a:rPr lang="en-US" dirty="0" smtClean="0"/>
              <a:t>Written language was not yet created so no rules written down</a:t>
            </a:r>
          </a:p>
          <a:p>
            <a:r>
              <a:rPr lang="en-US" dirty="0" smtClean="0"/>
              <a:t>“Justice” meant having what you did wrong done to you</a:t>
            </a:r>
          </a:p>
          <a:p>
            <a:pPr lvl="1"/>
            <a:r>
              <a:rPr lang="en-US" dirty="0" smtClean="0"/>
              <a:t>Example:</a:t>
            </a:r>
          </a:p>
          <a:p>
            <a:pPr lvl="2"/>
            <a:r>
              <a:rPr lang="en-US" dirty="0" smtClean="0"/>
              <a:t>If you stole from someone; you had to give some of your possessions to the person you stole from</a:t>
            </a:r>
          </a:p>
          <a:p>
            <a:pPr lvl="2"/>
            <a:r>
              <a:rPr lang="en-US" dirty="0" smtClean="0"/>
              <a:t>If you murdered someone; someone from the victims family got to kill you</a:t>
            </a:r>
          </a:p>
          <a:p>
            <a:r>
              <a:rPr lang="en-US" dirty="0" smtClean="0"/>
              <a:t>In large disputes a council of tribesmen would meet to settle dispute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4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 Homes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Algonquians built small homes called </a:t>
            </a:r>
            <a:r>
              <a:rPr lang="en-US" b="1" dirty="0" smtClean="0"/>
              <a:t>wigwams</a:t>
            </a:r>
            <a:r>
              <a:rPr lang="en-US" dirty="0" smtClean="0"/>
              <a:t> for each family</a:t>
            </a:r>
          </a:p>
          <a:p>
            <a:r>
              <a:rPr lang="en-US" dirty="0" smtClean="0"/>
              <a:t>These homes were either round, cone, or rectangular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529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2" y="4352925"/>
            <a:ext cx="25431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33875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1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Native American Homes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8229600" cy="4525963"/>
          </a:xfrm>
        </p:spPr>
        <p:txBody>
          <a:bodyPr/>
          <a:lstStyle/>
          <a:p>
            <a:r>
              <a:rPr lang="en-US" dirty="0" smtClean="0"/>
              <a:t>Algonquians also built </a:t>
            </a:r>
            <a:r>
              <a:rPr lang="en-US" b="1" dirty="0" smtClean="0"/>
              <a:t>sweat houses</a:t>
            </a:r>
            <a:endParaRPr lang="en-US" dirty="0" smtClean="0"/>
          </a:p>
          <a:p>
            <a:r>
              <a:rPr lang="en-US" dirty="0" smtClean="0"/>
              <a:t>These were “health spas” created by pouring water over hot rocks</a:t>
            </a:r>
          </a:p>
          <a:p>
            <a:r>
              <a:rPr lang="en-US" dirty="0" smtClean="0"/>
              <a:t>After sitting in the sweat house for a while they would run outside and jump in the stream or snow</a:t>
            </a:r>
          </a:p>
          <a:p>
            <a:r>
              <a:rPr lang="en-US" dirty="0" smtClean="0"/>
              <a:t>This was one method of keeping clean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5181600" cy="156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5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 Homes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Iroquois tribes built </a:t>
            </a:r>
            <a:r>
              <a:rPr lang="en-US" b="1" dirty="0" smtClean="0"/>
              <a:t>longhouses</a:t>
            </a:r>
            <a:endParaRPr lang="en-US" dirty="0" smtClean="0"/>
          </a:p>
          <a:p>
            <a:r>
              <a:rPr lang="en-US" dirty="0" smtClean="0"/>
              <a:t>Up to 20 families might share a single 20 by 100 foot long house</a:t>
            </a:r>
          </a:p>
          <a:p>
            <a:r>
              <a:rPr lang="en-US" dirty="0" smtClean="0"/>
              <a:t>All relatives related to the mother and grandmother would live in these homes</a:t>
            </a:r>
          </a:p>
          <a:p>
            <a:r>
              <a:rPr lang="en-US" dirty="0" smtClean="0"/>
              <a:t>Iroquois tribes would build villages surrounded by spiked fences to protect themselves from animals and enemies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9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236"/>
            <a:ext cx="8534400" cy="624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12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Chapter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estimated that Native Americans inhabited PA as long as 15,000 years ago</a:t>
            </a:r>
          </a:p>
          <a:p>
            <a:r>
              <a:rPr lang="en-US" dirty="0" smtClean="0"/>
              <a:t>Europeans have only inhabited PA for 350 years</a:t>
            </a:r>
          </a:p>
          <a:p>
            <a:r>
              <a:rPr lang="en-US" dirty="0" smtClean="0"/>
              <a:t>It was European settlers that disrupted the Native way of life, and it’s important to understand and respect this fact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Native American Homes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When an Iroquois man married he moved in with his wife’s family but was not accepted into the “clan”</a:t>
            </a:r>
          </a:p>
          <a:p>
            <a:r>
              <a:rPr lang="en-US" dirty="0" smtClean="0"/>
              <a:t>Their children would become part of the wife’s clan, but if he needed help he could not count on his children</a:t>
            </a:r>
          </a:p>
          <a:p>
            <a:r>
              <a:rPr lang="en-US" dirty="0" smtClean="0"/>
              <a:t>In order to get help of any kind he would have to go back to his mother’s clan</a:t>
            </a:r>
          </a:p>
        </p:txBody>
      </p:sp>
    </p:spTree>
    <p:extLst>
      <p:ext uri="{BB962C8B-B14F-4D97-AF65-F5344CB8AC3E}">
        <p14:creationId xmlns:p14="http://schemas.microsoft.com/office/powerpoint/2010/main" val="2333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Roles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/>
          <a:lstStyle/>
          <a:p>
            <a:r>
              <a:rPr lang="en-US" dirty="0" smtClean="0"/>
              <a:t>Men and Women had very specific roles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828800"/>
            <a:ext cx="3124200" cy="3650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/>
              <a:t>Men</a:t>
            </a:r>
          </a:p>
          <a:p>
            <a:pPr marL="514350" indent="-514350">
              <a:buAutoNum type="arabicPeriod"/>
            </a:pPr>
            <a:r>
              <a:rPr lang="en-US" dirty="0" smtClean="0"/>
              <a:t>Hunt</a:t>
            </a:r>
          </a:p>
          <a:p>
            <a:pPr marL="514350" indent="-514350">
              <a:buAutoNum type="arabicPeriod"/>
            </a:pPr>
            <a:r>
              <a:rPr lang="en-US" dirty="0" smtClean="0"/>
              <a:t>Warriors</a:t>
            </a:r>
          </a:p>
          <a:p>
            <a:pPr marL="514350" indent="-514350">
              <a:buAutoNum type="arabicPeriod"/>
            </a:pPr>
            <a:r>
              <a:rPr lang="en-US" dirty="0" smtClean="0"/>
              <a:t>Tool Makers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76800" y="1828800"/>
            <a:ext cx="3432464" cy="4689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/>
              <a:t>Women</a:t>
            </a:r>
          </a:p>
          <a:p>
            <a:pPr marL="514350" indent="-514350">
              <a:buAutoNum type="arabicPeriod"/>
            </a:pPr>
            <a:r>
              <a:rPr lang="en-US" dirty="0" smtClean="0"/>
              <a:t>Plant Crops</a:t>
            </a:r>
          </a:p>
          <a:p>
            <a:pPr marL="514350" indent="-514350">
              <a:buAutoNum type="arabicPeriod"/>
            </a:pPr>
            <a:r>
              <a:rPr lang="en-US" dirty="0" smtClean="0"/>
              <a:t>Tended Crops</a:t>
            </a:r>
          </a:p>
          <a:p>
            <a:pPr marL="514350" indent="-514350">
              <a:buAutoNum type="arabicPeriod"/>
            </a:pPr>
            <a:r>
              <a:rPr lang="en-US" dirty="0" smtClean="0"/>
              <a:t>Gathered nuts and berries</a:t>
            </a:r>
          </a:p>
          <a:p>
            <a:pPr marL="514350" indent="-514350">
              <a:buAutoNum type="arabicPeriod"/>
            </a:pPr>
            <a:r>
              <a:rPr lang="en-US" dirty="0" smtClean="0"/>
              <a:t>Skinned Animals</a:t>
            </a:r>
          </a:p>
          <a:p>
            <a:pPr marL="514350" indent="-514350">
              <a:buAutoNum type="arabicPeriod"/>
            </a:pPr>
            <a:r>
              <a:rPr lang="en-US" dirty="0" smtClean="0"/>
              <a:t>Made Clothes</a:t>
            </a:r>
          </a:p>
          <a:p>
            <a:pPr marL="514350" indent="-514350">
              <a:buAutoNum type="arabicPeriod"/>
            </a:pPr>
            <a:r>
              <a:rPr lang="en-US" dirty="0" smtClean="0"/>
              <a:t>Prepared Meals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31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114800"/>
          </a:xfrm>
        </p:spPr>
        <p:txBody>
          <a:bodyPr/>
          <a:lstStyle/>
          <a:p>
            <a:r>
              <a:rPr lang="en-US" dirty="0" smtClean="0"/>
              <a:t>Children had roles as well…</a:t>
            </a:r>
          </a:p>
          <a:p>
            <a:r>
              <a:rPr lang="en-US" dirty="0" smtClean="0"/>
              <a:t>Boys were expected to learn skills of men</a:t>
            </a:r>
          </a:p>
          <a:p>
            <a:r>
              <a:rPr lang="en-US" dirty="0" smtClean="0"/>
              <a:t>Girls were expected to learn skills of women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2639251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57525"/>
            <a:ext cx="47625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8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Deerskin was used as fabric</a:t>
            </a:r>
          </a:p>
          <a:p>
            <a:r>
              <a:rPr lang="en-US" dirty="0" smtClean="0"/>
              <a:t>Deer pelts were brushed until the hair rotted off.  The skin was then tanned into clothing called buckskin</a:t>
            </a:r>
          </a:p>
          <a:p>
            <a:r>
              <a:rPr lang="en-US" dirty="0" smtClean="0"/>
              <a:t>Shirts, leggings, </a:t>
            </a:r>
            <a:r>
              <a:rPr lang="en-US" b="1" dirty="0" smtClean="0"/>
              <a:t>loincloths</a:t>
            </a:r>
            <a:r>
              <a:rPr lang="en-US" dirty="0" smtClean="0"/>
              <a:t>, skirts, and moccasins were all made of buckskin</a:t>
            </a:r>
          </a:p>
          <a:p>
            <a:r>
              <a:rPr lang="en-US" dirty="0" smtClean="0"/>
              <a:t>Robes and blankets were made out of bear, beaver, or raccoon fur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" y="1666009"/>
            <a:ext cx="2796436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327" y="207818"/>
            <a:ext cx="3082482" cy="306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25717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991" y="4131294"/>
            <a:ext cx="21431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83527"/>
            <a:ext cx="2418484" cy="330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5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 dirty="0" smtClean="0"/>
              <a:t>Trading and </a:t>
            </a:r>
            <a:r>
              <a:rPr lang="en-US" b="1" dirty="0" smtClean="0"/>
              <a:t>bartering </a:t>
            </a:r>
            <a:r>
              <a:rPr lang="en-US" dirty="0" smtClean="0"/>
              <a:t>were the main ways of obtaining items they wanted or needed</a:t>
            </a:r>
          </a:p>
          <a:p>
            <a:r>
              <a:rPr lang="en-US" dirty="0" smtClean="0"/>
              <a:t>Bartering is like trading</a:t>
            </a:r>
          </a:p>
          <a:p>
            <a:pPr lvl="1"/>
            <a:r>
              <a:rPr lang="en-US" dirty="0" smtClean="0"/>
              <a:t>Natives would </a:t>
            </a:r>
            <a:r>
              <a:rPr lang="en-US" b="1" dirty="0" smtClean="0"/>
              <a:t>exchange</a:t>
            </a:r>
            <a:r>
              <a:rPr lang="en-US" dirty="0" smtClean="0"/>
              <a:t> furs for weapons and tools from Europeans</a:t>
            </a:r>
          </a:p>
          <a:p>
            <a:r>
              <a:rPr lang="en-US" b="1" dirty="0" smtClean="0"/>
              <a:t>Wampum belts</a:t>
            </a:r>
            <a:r>
              <a:rPr lang="en-US" dirty="0" smtClean="0"/>
              <a:t> became very valuable once European settlers arrived.  They were used as decorative items and symbolized peace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"/>
            <a:ext cx="2895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90500"/>
            <a:ext cx="33718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3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When traveling by water the </a:t>
            </a:r>
            <a:r>
              <a:rPr lang="en-US" b="1" dirty="0" smtClean="0"/>
              <a:t>canoe</a:t>
            </a:r>
            <a:r>
              <a:rPr lang="en-US" dirty="0" smtClean="0"/>
              <a:t> was the method of choice</a:t>
            </a:r>
          </a:p>
          <a:p>
            <a:r>
              <a:rPr lang="en-US" dirty="0" smtClean="0"/>
              <a:t>PA Indians traveled more by land than water</a:t>
            </a:r>
          </a:p>
          <a:p>
            <a:r>
              <a:rPr lang="en-US" dirty="0" smtClean="0"/>
              <a:t>The natives created a very complex trail system all throughout the state</a:t>
            </a:r>
          </a:p>
          <a:p>
            <a:r>
              <a:rPr lang="en-US" dirty="0" smtClean="0"/>
              <a:t>Different trails served different purposes: hunting, visiting, trading, and fighting</a:t>
            </a:r>
          </a:p>
          <a:p>
            <a:r>
              <a:rPr lang="en-US" dirty="0" smtClean="0"/>
              <a:t>When lost they would check the moss which always grew on the northern side of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7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 dirty="0" smtClean="0"/>
              <a:t>Natives worshipped nature and believed in one “Great Spirit”</a:t>
            </a:r>
          </a:p>
          <a:p>
            <a:r>
              <a:rPr lang="en-US" dirty="0" smtClean="0"/>
              <a:t>Algonquians thought animal spirits were very powerful</a:t>
            </a:r>
          </a:p>
          <a:p>
            <a:r>
              <a:rPr lang="en-US" dirty="0" smtClean="0"/>
              <a:t>They would find ways to respect animal remains in order to keep the “spirit” happy</a:t>
            </a:r>
          </a:p>
          <a:p>
            <a:pPr lvl="1"/>
            <a:r>
              <a:rPr lang="en-US" dirty="0" smtClean="0"/>
              <a:t>Example: throw fish bones back in the water; pray to animal skulls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21526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-9525"/>
            <a:ext cx="2055639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1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Iroquois religion actually shared similarities with Christianity</a:t>
            </a:r>
          </a:p>
          <a:p>
            <a:r>
              <a:rPr lang="en-US" dirty="0" smtClean="0"/>
              <a:t>They acknowledged forces of good and evil</a:t>
            </a:r>
          </a:p>
          <a:p>
            <a:r>
              <a:rPr lang="en-US" dirty="0" smtClean="0"/>
              <a:t>The “Master of Life” (Christian God) created the world and his evil brother (Christian Satan) constantly planned to destroy his creations</a:t>
            </a:r>
          </a:p>
          <a:p>
            <a:r>
              <a:rPr lang="en-US" dirty="0" smtClean="0"/>
              <a:t>They also believed they could communicate with spirits through dreams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19812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05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Answer the review questions on another piece of paper.  If you do not finish this is homework.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177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Lesson #5: Native American Inhabitants of Pennsylvania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" y="2667000"/>
            <a:ext cx="5257800" cy="361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116" y="2209800"/>
            <a:ext cx="3126359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Lesson #6: Early European Settlements in Pennsylvania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0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1143000"/>
          </a:xfrm>
        </p:spPr>
        <p:txBody>
          <a:bodyPr/>
          <a:lstStyle/>
          <a:p>
            <a:r>
              <a:rPr lang="en-US" dirty="0" smtClean="0"/>
              <a:t>Focus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124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Which European countries explored and settled in the Pennsylvania region?</a:t>
            </a:r>
          </a:p>
          <a:p>
            <a:r>
              <a:rPr lang="en-US" dirty="0" smtClean="0"/>
              <a:t>Why was there so much conflict over the land in this region?</a:t>
            </a:r>
          </a:p>
          <a:p>
            <a:r>
              <a:rPr lang="en-US" dirty="0" smtClean="0"/>
              <a:t>What kinds of cultural influences were left in the region?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5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1708"/>
            <a:ext cx="4343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Conflict</a:t>
            </a:r>
          </a:p>
          <a:p>
            <a:r>
              <a:rPr lang="en-US" dirty="0" smtClean="0"/>
              <a:t>Representatives</a:t>
            </a:r>
          </a:p>
          <a:p>
            <a:r>
              <a:rPr lang="en-US" dirty="0" smtClean="0"/>
              <a:t>Retaliated</a:t>
            </a:r>
          </a:p>
          <a:p>
            <a:r>
              <a:rPr lang="en-US" dirty="0" smtClean="0"/>
              <a:t>Wrangle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29000" y="1523999"/>
            <a:ext cx="4343400" cy="1447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992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Key Places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3962400" cy="4525963"/>
          </a:xfrm>
        </p:spPr>
        <p:txBody>
          <a:bodyPr/>
          <a:lstStyle/>
          <a:p>
            <a:r>
              <a:rPr lang="en-US" dirty="0" smtClean="0"/>
              <a:t>Spain </a:t>
            </a:r>
          </a:p>
          <a:p>
            <a:r>
              <a:rPr lang="en-US" dirty="0" smtClean="0"/>
              <a:t>Caribbean Sea</a:t>
            </a:r>
          </a:p>
          <a:p>
            <a:r>
              <a:rPr lang="en-US" dirty="0" smtClean="0"/>
              <a:t>France</a:t>
            </a:r>
          </a:p>
          <a:p>
            <a:r>
              <a:rPr lang="en-US" dirty="0" smtClean="0"/>
              <a:t>Canada</a:t>
            </a:r>
          </a:p>
          <a:p>
            <a:r>
              <a:rPr lang="en-US" dirty="0" smtClean="0"/>
              <a:t>St. Lawrence River</a:t>
            </a:r>
          </a:p>
          <a:p>
            <a:r>
              <a:rPr lang="en-US" dirty="0" smtClean="0"/>
              <a:t>Great Lakes</a:t>
            </a:r>
          </a:p>
          <a:p>
            <a:r>
              <a:rPr lang="en-US" dirty="0" smtClean="0"/>
              <a:t>Mississippi River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88527" y="1524000"/>
            <a:ext cx="396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Sweden</a:t>
            </a:r>
          </a:p>
          <a:p>
            <a:r>
              <a:rPr lang="en-US" dirty="0" smtClean="0"/>
              <a:t>Holland</a:t>
            </a:r>
          </a:p>
          <a:p>
            <a:r>
              <a:rPr lang="en-US" dirty="0" smtClean="0"/>
              <a:t>England</a:t>
            </a:r>
          </a:p>
          <a:p>
            <a:r>
              <a:rPr lang="en-US" dirty="0" smtClean="0"/>
              <a:t>Hudson River</a:t>
            </a:r>
          </a:p>
          <a:p>
            <a:r>
              <a:rPr lang="en-US" dirty="0" smtClean="0"/>
              <a:t>Delaware River</a:t>
            </a:r>
          </a:p>
          <a:p>
            <a:r>
              <a:rPr lang="en-US" dirty="0" smtClean="0"/>
              <a:t>Jamestown, VA</a:t>
            </a:r>
          </a:p>
          <a:p>
            <a:r>
              <a:rPr lang="en-US" dirty="0" smtClean="0"/>
              <a:t>Plymouth, MA</a:t>
            </a:r>
          </a:p>
        </p:txBody>
      </p:sp>
    </p:spTree>
    <p:extLst>
      <p:ext uri="{BB962C8B-B14F-4D97-AF65-F5344CB8AC3E}">
        <p14:creationId xmlns:p14="http://schemas.microsoft.com/office/powerpoint/2010/main" val="15768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1143000"/>
          </a:xfrm>
        </p:spPr>
        <p:txBody>
          <a:bodyPr/>
          <a:lstStyle/>
          <a:p>
            <a:r>
              <a:rPr lang="en-US" dirty="0" smtClean="0"/>
              <a:t>Focus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124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Who were the early Native American tribes in PA and where were they located in our region?</a:t>
            </a:r>
          </a:p>
          <a:p>
            <a:r>
              <a:rPr lang="en-US" dirty="0" smtClean="0"/>
              <a:t>How did the Native American tribes in PA govern themselves?</a:t>
            </a:r>
          </a:p>
          <a:p>
            <a:r>
              <a:rPr lang="en-US" dirty="0" smtClean="0"/>
              <a:t>What were the Native American homes and villages like?</a:t>
            </a:r>
          </a:p>
          <a:p>
            <a:r>
              <a:rPr lang="en-US" dirty="0" smtClean="0"/>
              <a:t>How did the Native tribes live, travel, and worship in PA?</a:t>
            </a:r>
          </a:p>
          <a:p>
            <a:r>
              <a:rPr lang="en-US" dirty="0" smtClean="0"/>
              <a:t>What were the main roles of men, women, and children of Native Americans?</a:t>
            </a:r>
          </a:p>
          <a:p>
            <a:r>
              <a:rPr lang="en-US" dirty="0" smtClean="0"/>
              <a:t>What was the main contribution of Native American trails to modern society?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39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1708"/>
            <a:ext cx="4343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Archaeologists</a:t>
            </a:r>
          </a:p>
          <a:p>
            <a:r>
              <a:rPr lang="en-US" dirty="0" smtClean="0"/>
              <a:t>Clans</a:t>
            </a:r>
          </a:p>
          <a:p>
            <a:r>
              <a:rPr lang="en-US" dirty="0" smtClean="0"/>
              <a:t>Council</a:t>
            </a:r>
          </a:p>
          <a:p>
            <a:r>
              <a:rPr lang="en-US" dirty="0" smtClean="0"/>
              <a:t>Iroquois Confederacy</a:t>
            </a:r>
          </a:p>
          <a:p>
            <a:r>
              <a:rPr lang="en-US" dirty="0" smtClean="0"/>
              <a:t>Tribal Council</a:t>
            </a:r>
          </a:p>
          <a:p>
            <a:r>
              <a:rPr lang="en-US" dirty="0" smtClean="0"/>
              <a:t>Wigwam</a:t>
            </a:r>
          </a:p>
          <a:p>
            <a:r>
              <a:rPr lang="en-US" dirty="0" smtClean="0"/>
              <a:t>Sweat Houses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29000" y="1523999"/>
            <a:ext cx="4343400" cy="1447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95800" y="1551706"/>
            <a:ext cx="4343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Longhouse</a:t>
            </a:r>
          </a:p>
          <a:p>
            <a:r>
              <a:rPr lang="en-US" dirty="0" smtClean="0"/>
              <a:t>Loincloths</a:t>
            </a:r>
          </a:p>
          <a:p>
            <a:r>
              <a:rPr lang="en-US" dirty="0" smtClean="0"/>
              <a:t>Bartering</a:t>
            </a:r>
          </a:p>
          <a:p>
            <a:r>
              <a:rPr lang="en-US" dirty="0" smtClean="0"/>
              <a:t>Exchange</a:t>
            </a:r>
          </a:p>
          <a:p>
            <a:r>
              <a:rPr lang="en-US" dirty="0" smtClean="0"/>
              <a:t>Wampum belt</a:t>
            </a:r>
          </a:p>
          <a:p>
            <a:r>
              <a:rPr lang="en-US" dirty="0" smtClean="0"/>
              <a:t>canoe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2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Their Arrival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Historians believe that Native tribes traveled by ice bridge from Asia more than 12,000 years ago</a:t>
            </a:r>
          </a:p>
          <a:p>
            <a:r>
              <a:rPr lang="en-US" dirty="0" smtClean="0"/>
              <a:t>Natives probably didn’t realize they were traveling to a different continent when they did this</a:t>
            </a:r>
          </a:p>
          <a:p>
            <a:r>
              <a:rPr lang="en-US" dirty="0" smtClean="0"/>
              <a:t>Over thousands of years they spread through North and South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284" y="457200"/>
            <a:ext cx="8229600" cy="1143000"/>
          </a:xfrm>
        </p:spPr>
        <p:txBody>
          <a:bodyPr/>
          <a:lstStyle/>
          <a:p>
            <a:r>
              <a:rPr lang="en-US" dirty="0" smtClean="0"/>
              <a:t>Their Arrival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284" y="2366673"/>
            <a:ext cx="8229600" cy="4525963"/>
          </a:xfrm>
        </p:spPr>
        <p:txBody>
          <a:bodyPr/>
          <a:lstStyle/>
          <a:p>
            <a:r>
              <a:rPr lang="en-US" dirty="0" smtClean="0"/>
              <a:t>By 1600 there were about 15,000 Native Americans living in what is now PA</a:t>
            </a:r>
          </a:p>
          <a:p>
            <a:r>
              <a:rPr lang="en-US" dirty="0" smtClean="0"/>
              <a:t>When the first Explorers and Europeans arrived there were 2 large groups of natives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Iroquois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Algonquians</a:t>
            </a:r>
          </a:p>
          <a:p>
            <a:pPr marL="514350" indent="-457200"/>
            <a:r>
              <a:rPr lang="en-US" dirty="0" smtClean="0"/>
              <a:t>These groups were classified by language they spoke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19335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2714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3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27709"/>
            <a:ext cx="8229600" cy="1143000"/>
          </a:xfrm>
        </p:spPr>
        <p:txBody>
          <a:bodyPr/>
          <a:lstStyle/>
          <a:p>
            <a:r>
              <a:rPr lang="en-US" dirty="0" smtClean="0"/>
              <a:t>Their Arrival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3581400" cy="2286000"/>
          </a:xfrm>
        </p:spPr>
        <p:txBody>
          <a:bodyPr/>
          <a:lstStyle/>
          <a:p>
            <a:r>
              <a:rPr lang="en-US" dirty="0" smtClean="0"/>
              <a:t>Algonquian Tribes</a:t>
            </a:r>
          </a:p>
          <a:p>
            <a:pPr lvl="1"/>
            <a:r>
              <a:rPr lang="en-US" dirty="0" smtClean="0"/>
              <a:t>Shawnees</a:t>
            </a:r>
          </a:p>
          <a:p>
            <a:pPr lvl="1"/>
            <a:r>
              <a:rPr lang="en-US" dirty="0" err="1" smtClean="0"/>
              <a:t>Nanticokes</a:t>
            </a:r>
            <a:endParaRPr lang="en-US" dirty="0" smtClean="0"/>
          </a:p>
          <a:p>
            <a:pPr lvl="1"/>
            <a:r>
              <a:rPr lang="en-US" dirty="0" err="1" smtClean="0"/>
              <a:t>Delawares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066800"/>
            <a:ext cx="35814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Iroquois</a:t>
            </a:r>
          </a:p>
          <a:p>
            <a:pPr lvl="1"/>
            <a:r>
              <a:rPr lang="en-US" dirty="0" err="1" smtClean="0"/>
              <a:t>Iroqouis</a:t>
            </a:r>
            <a:endParaRPr lang="en-US" dirty="0" smtClean="0"/>
          </a:p>
          <a:p>
            <a:pPr lvl="1"/>
            <a:r>
              <a:rPr lang="en-US" dirty="0" err="1" smtClean="0"/>
              <a:t>Susquehannocks</a:t>
            </a:r>
            <a:endParaRPr lang="en-US" dirty="0" smtClean="0"/>
          </a:p>
          <a:p>
            <a:pPr lvl="1"/>
            <a:r>
              <a:rPr lang="en-US" dirty="0" err="1" smtClean="0"/>
              <a:t>Eries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225" y="3352800"/>
            <a:ext cx="4912749" cy="337185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5" name="Freeform 4"/>
          <p:cNvSpPr/>
          <p:nvPr/>
        </p:nvSpPr>
        <p:spPr>
          <a:xfrm>
            <a:off x="2632364" y="3976255"/>
            <a:ext cx="581891" cy="443345"/>
          </a:xfrm>
          <a:custGeom>
            <a:avLst/>
            <a:gdLst>
              <a:gd name="connsiteX0" fmla="*/ 0 w 581891"/>
              <a:gd name="connsiteY0" fmla="*/ 443345 h 443345"/>
              <a:gd name="connsiteX1" fmla="*/ 110836 w 581891"/>
              <a:gd name="connsiteY1" fmla="*/ 429490 h 443345"/>
              <a:gd name="connsiteX2" fmla="*/ 138545 w 581891"/>
              <a:gd name="connsiteY2" fmla="*/ 346363 h 443345"/>
              <a:gd name="connsiteX3" fmla="*/ 180109 w 581891"/>
              <a:gd name="connsiteY3" fmla="*/ 332509 h 443345"/>
              <a:gd name="connsiteX4" fmla="*/ 277091 w 581891"/>
              <a:gd name="connsiteY4" fmla="*/ 221672 h 443345"/>
              <a:gd name="connsiteX5" fmla="*/ 360218 w 581891"/>
              <a:gd name="connsiteY5" fmla="*/ 193963 h 443345"/>
              <a:gd name="connsiteX6" fmla="*/ 401781 w 581891"/>
              <a:gd name="connsiteY6" fmla="*/ 180109 h 443345"/>
              <a:gd name="connsiteX7" fmla="*/ 471054 w 581891"/>
              <a:gd name="connsiteY7" fmla="*/ 138545 h 443345"/>
              <a:gd name="connsiteX8" fmla="*/ 512618 w 581891"/>
              <a:gd name="connsiteY8" fmla="*/ 96981 h 443345"/>
              <a:gd name="connsiteX9" fmla="*/ 554181 w 581891"/>
              <a:gd name="connsiteY9" fmla="*/ 69272 h 443345"/>
              <a:gd name="connsiteX10" fmla="*/ 581891 w 581891"/>
              <a:gd name="connsiteY10" fmla="*/ 0 h 44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1891" h="443345">
                <a:moveTo>
                  <a:pt x="0" y="443345"/>
                </a:moveTo>
                <a:cubicBezTo>
                  <a:pt x="36945" y="438727"/>
                  <a:pt x="80334" y="450842"/>
                  <a:pt x="110836" y="429490"/>
                </a:cubicBezTo>
                <a:cubicBezTo>
                  <a:pt x="134764" y="412740"/>
                  <a:pt x="110836" y="355599"/>
                  <a:pt x="138545" y="346363"/>
                </a:cubicBezTo>
                <a:lnTo>
                  <a:pt x="180109" y="332509"/>
                </a:lnTo>
                <a:cubicBezTo>
                  <a:pt x="187424" y="323365"/>
                  <a:pt x="254600" y="234167"/>
                  <a:pt x="277091" y="221672"/>
                </a:cubicBezTo>
                <a:cubicBezTo>
                  <a:pt x="302623" y="207487"/>
                  <a:pt x="332509" y="203199"/>
                  <a:pt x="360218" y="193963"/>
                </a:cubicBezTo>
                <a:lnTo>
                  <a:pt x="401781" y="180109"/>
                </a:lnTo>
                <a:cubicBezTo>
                  <a:pt x="488084" y="93809"/>
                  <a:pt x="363137" y="210491"/>
                  <a:pt x="471054" y="138545"/>
                </a:cubicBezTo>
                <a:cubicBezTo>
                  <a:pt x="487357" y="127676"/>
                  <a:pt x="497566" y="109524"/>
                  <a:pt x="512618" y="96981"/>
                </a:cubicBezTo>
                <a:cubicBezTo>
                  <a:pt x="525410" y="86321"/>
                  <a:pt x="540327" y="78508"/>
                  <a:pt x="554181" y="69272"/>
                </a:cubicBezTo>
                <a:cubicBezTo>
                  <a:pt x="571302" y="17912"/>
                  <a:pt x="561505" y="40771"/>
                  <a:pt x="58189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020291" y="4003964"/>
            <a:ext cx="651164" cy="332509"/>
          </a:xfrm>
          <a:custGeom>
            <a:avLst/>
            <a:gdLst>
              <a:gd name="connsiteX0" fmla="*/ 0 w 651164"/>
              <a:gd name="connsiteY0" fmla="*/ 180109 h 332509"/>
              <a:gd name="connsiteX1" fmla="*/ 110836 w 651164"/>
              <a:gd name="connsiteY1" fmla="*/ 249381 h 332509"/>
              <a:gd name="connsiteX2" fmla="*/ 180109 w 651164"/>
              <a:gd name="connsiteY2" fmla="*/ 290945 h 332509"/>
              <a:gd name="connsiteX3" fmla="*/ 249382 w 651164"/>
              <a:gd name="connsiteY3" fmla="*/ 304800 h 332509"/>
              <a:gd name="connsiteX4" fmla="*/ 332509 w 651164"/>
              <a:gd name="connsiteY4" fmla="*/ 332509 h 332509"/>
              <a:gd name="connsiteX5" fmla="*/ 360218 w 651164"/>
              <a:gd name="connsiteY5" fmla="*/ 290945 h 332509"/>
              <a:gd name="connsiteX6" fmla="*/ 457200 w 651164"/>
              <a:gd name="connsiteY6" fmla="*/ 263236 h 332509"/>
              <a:gd name="connsiteX7" fmla="*/ 540327 w 651164"/>
              <a:gd name="connsiteY7" fmla="*/ 207818 h 332509"/>
              <a:gd name="connsiteX8" fmla="*/ 595745 w 651164"/>
              <a:gd name="connsiteY8" fmla="*/ 83127 h 332509"/>
              <a:gd name="connsiteX9" fmla="*/ 637309 w 651164"/>
              <a:gd name="connsiteY9" fmla="*/ 41563 h 332509"/>
              <a:gd name="connsiteX10" fmla="*/ 651164 w 651164"/>
              <a:gd name="connsiteY10" fmla="*/ 0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1164" h="332509">
                <a:moveTo>
                  <a:pt x="0" y="180109"/>
                </a:moveTo>
                <a:cubicBezTo>
                  <a:pt x="14588" y="188861"/>
                  <a:pt x="89510" y="232320"/>
                  <a:pt x="110836" y="249381"/>
                </a:cubicBezTo>
                <a:cubicBezTo>
                  <a:pt x="155392" y="285027"/>
                  <a:pt x="118862" y="275633"/>
                  <a:pt x="180109" y="290945"/>
                </a:cubicBezTo>
                <a:cubicBezTo>
                  <a:pt x="202954" y="296656"/>
                  <a:pt x="226663" y="298604"/>
                  <a:pt x="249382" y="304800"/>
                </a:cubicBezTo>
                <a:cubicBezTo>
                  <a:pt x="277561" y="312485"/>
                  <a:pt x="332509" y="332509"/>
                  <a:pt x="332509" y="332509"/>
                </a:cubicBezTo>
                <a:cubicBezTo>
                  <a:pt x="341745" y="318654"/>
                  <a:pt x="347216" y="301347"/>
                  <a:pt x="360218" y="290945"/>
                </a:cubicBezTo>
                <a:cubicBezTo>
                  <a:pt x="369250" y="283719"/>
                  <a:pt x="453583" y="264140"/>
                  <a:pt x="457200" y="263236"/>
                </a:cubicBezTo>
                <a:cubicBezTo>
                  <a:pt x="484909" y="244763"/>
                  <a:pt x="529796" y="239411"/>
                  <a:pt x="540327" y="207818"/>
                </a:cubicBezTo>
                <a:cubicBezTo>
                  <a:pt x="560464" y="147408"/>
                  <a:pt x="559153" y="127037"/>
                  <a:pt x="595745" y="83127"/>
                </a:cubicBezTo>
                <a:cubicBezTo>
                  <a:pt x="608288" y="68075"/>
                  <a:pt x="623454" y="55418"/>
                  <a:pt x="637309" y="41563"/>
                </a:cubicBezTo>
                <a:lnTo>
                  <a:pt x="651164" y="0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597223" y="4003964"/>
            <a:ext cx="1039104" cy="1080654"/>
          </a:xfrm>
          <a:custGeom>
            <a:avLst/>
            <a:gdLst>
              <a:gd name="connsiteX0" fmla="*/ 1039104 w 1039104"/>
              <a:gd name="connsiteY0" fmla="*/ 0 h 1080654"/>
              <a:gd name="connsiteX1" fmla="*/ 983686 w 1039104"/>
              <a:gd name="connsiteY1" fmla="*/ 69272 h 1080654"/>
              <a:gd name="connsiteX2" fmla="*/ 942122 w 1039104"/>
              <a:gd name="connsiteY2" fmla="*/ 138545 h 1080654"/>
              <a:gd name="connsiteX3" fmla="*/ 914413 w 1039104"/>
              <a:gd name="connsiteY3" fmla="*/ 221672 h 1080654"/>
              <a:gd name="connsiteX4" fmla="*/ 900559 w 1039104"/>
              <a:gd name="connsiteY4" fmla="*/ 263236 h 1080654"/>
              <a:gd name="connsiteX5" fmla="*/ 886704 w 1039104"/>
              <a:gd name="connsiteY5" fmla="*/ 332509 h 1080654"/>
              <a:gd name="connsiteX6" fmla="*/ 872850 w 1039104"/>
              <a:gd name="connsiteY6" fmla="*/ 415636 h 1080654"/>
              <a:gd name="connsiteX7" fmla="*/ 858995 w 1039104"/>
              <a:gd name="connsiteY7" fmla="*/ 471054 h 1080654"/>
              <a:gd name="connsiteX8" fmla="*/ 845141 w 1039104"/>
              <a:gd name="connsiteY8" fmla="*/ 568036 h 1080654"/>
              <a:gd name="connsiteX9" fmla="*/ 817432 w 1039104"/>
              <a:gd name="connsiteY9" fmla="*/ 651163 h 1080654"/>
              <a:gd name="connsiteX10" fmla="*/ 831286 w 1039104"/>
              <a:gd name="connsiteY10" fmla="*/ 720436 h 1080654"/>
              <a:gd name="connsiteX11" fmla="*/ 817432 w 1039104"/>
              <a:gd name="connsiteY11" fmla="*/ 858981 h 1080654"/>
              <a:gd name="connsiteX12" fmla="*/ 789722 w 1039104"/>
              <a:gd name="connsiteY12" fmla="*/ 886691 h 1080654"/>
              <a:gd name="connsiteX13" fmla="*/ 734304 w 1039104"/>
              <a:gd name="connsiteY13" fmla="*/ 900545 h 1080654"/>
              <a:gd name="connsiteX14" fmla="*/ 692741 w 1039104"/>
              <a:gd name="connsiteY14" fmla="*/ 914400 h 1080654"/>
              <a:gd name="connsiteX15" fmla="*/ 637322 w 1039104"/>
              <a:gd name="connsiteY15" fmla="*/ 983672 h 1080654"/>
              <a:gd name="connsiteX16" fmla="*/ 609613 w 1039104"/>
              <a:gd name="connsiteY16" fmla="*/ 1025236 h 1080654"/>
              <a:gd name="connsiteX17" fmla="*/ 526486 w 1039104"/>
              <a:gd name="connsiteY17" fmla="*/ 1052945 h 1080654"/>
              <a:gd name="connsiteX18" fmla="*/ 484922 w 1039104"/>
              <a:gd name="connsiteY18" fmla="*/ 1039091 h 1080654"/>
              <a:gd name="connsiteX19" fmla="*/ 415650 w 1039104"/>
              <a:gd name="connsiteY19" fmla="*/ 997527 h 1080654"/>
              <a:gd name="connsiteX20" fmla="*/ 374086 w 1039104"/>
              <a:gd name="connsiteY20" fmla="*/ 1011381 h 1080654"/>
              <a:gd name="connsiteX21" fmla="*/ 332522 w 1039104"/>
              <a:gd name="connsiteY21" fmla="*/ 1039091 h 1080654"/>
              <a:gd name="connsiteX22" fmla="*/ 249395 w 1039104"/>
              <a:gd name="connsiteY22" fmla="*/ 1066800 h 1080654"/>
              <a:gd name="connsiteX23" fmla="*/ 207832 w 1039104"/>
              <a:gd name="connsiteY23" fmla="*/ 1080654 h 1080654"/>
              <a:gd name="connsiteX24" fmla="*/ 138559 w 1039104"/>
              <a:gd name="connsiteY24" fmla="*/ 1066800 h 1080654"/>
              <a:gd name="connsiteX25" fmla="*/ 110850 w 1039104"/>
              <a:gd name="connsiteY25" fmla="*/ 1011381 h 1080654"/>
              <a:gd name="connsiteX26" fmla="*/ 83141 w 1039104"/>
              <a:gd name="connsiteY26" fmla="*/ 900545 h 1080654"/>
              <a:gd name="connsiteX27" fmla="*/ 55432 w 1039104"/>
              <a:gd name="connsiteY27" fmla="*/ 858981 h 1080654"/>
              <a:gd name="connsiteX28" fmla="*/ 41577 w 1039104"/>
              <a:gd name="connsiteY28" fmla="*/ 720436 h 1080654"/>
              <a:gd name="connsiteX29" fmla="*/ 27722 w 1039104"/>
              <a:gd name="connsiteY29" fmla="*/ 665018 h 1080654"/>
              <a:gd name="connsiteX30" fmla="*/ 13868 w 1039104"/>
              <a:gd name="connsiteY30" fmla="*/ 568036 h 1080654"/>
              <a:gd name="connsiteX31" fmla="*/ 13 w 1039104"/>
              <a:gd name="connsiteY31" fmla="*/ 13854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39104" h="1080654">
                <a:moveTo>
                  <a:pt x="1039104" y="0"/>
                </a:moveTo>
                <a:cubicBezTo>
                  <a:pt x="1020631" y="23091"/>
                  <a:pt x="999358" y="44196"/>
                  <a:pt x="983686" y="69272"/>
                </a:cubicBezTo>
                <a:cubicBezTo>
                  <a:pt x="923737" y="165191"/>
                  <a:pt x="1017693" y="62976"/>
                  <a:pt x="942122" y="138545"/>
                </a:cubicBezTo>
                <a:lnTo>
                  <a:pt x="914413" y="221672"/>
                </a:lnTo>
                <a:cubicBezTo>
                  <a:pt x="909795" y="235527"/>
                  <a:pt x="903423" y="248916"/>
                  <a:pt x="900559" y="263236"/>
                </a:cubicBezTo>
                <a:cubicBezTo>
                  <a:pt x="895941" y="286327"/>
                  <a:pt x="890916" y="309341"/>
                  <a:pt x="886704" y="332509"/>
                </a:cubicBezTo>
                <a:cubicBezTo>
                  <a:pt x="881679" y="360147"/>
                  <a:pt x="878359" y="388090"/>
                  <a:pt x="872850" y="415636"/>
                </a:cubicBezTo>
                <a:cubicBezTo>
                  <a:pt x="869116" y="434307"/>
                  <a:pt x="862401" y="452320"/>
                  <a:pt x="858995" y="471054"/>
                </a:cubicBezTo>
                <a:cubicBezTo>
                  <a:pt x="853153" y="503183"/>
                  <a:pt x="852484" y="536217"/>
                  <a:pt x="845141" y="568036"/>
                </a:cubicBezTo>
                <a:cubicBezTo>
                  <a:pt x="838573" y="596496"/>
                  <a:pt x="817432" y="651163"/>
                  <a:pt x="817432" y="651163"/>
                </a:cubicBezTo>
                <a:cubicBezTo>
                  <a:pt x="822050" y="674254"/>
                  <a:pt x="831286" y="696888"/>
                  <a:pt x="831286" y="720436"/>
                </a:cubicBezTo>
                <a:cubicBezTo>
                  <a:pt x="831286" y="766848"/>
                  <a:pt x="828689" y="813955"/>
                  <a:pt x="817432" y="858981"/>
                </a:cubicBezTo>
                <a:cubicBezTo>
                  <a:pt x="814264" y="871654"/>
                  <a:pt x="801406" y="880849"/>
                  <a:pt x="789722" y="886691"/>
                </a:cubicBezTo>
                <a:cubicBezTo>
                  <a:pt x="772691" y="895206"/>
                  <a:pt x="752613" y="895314"/>
                  <a:pt x="734304" y="900545"/>
                </a:cubicBezTo>
                <a:cubicBezTo>
                  <a:pt x="720262" y="904557"/>
                  <a:pt x="706595" y="909782"/>
                  <a:pt x="692741" y="914400"/>
                </a:cubicBezTo>
                <a:cubicBezTo>
                  <a:pt x="607449" y="1042336"/>
                  <a:pt x="716295" y="884957"/>
                  <a:pt x="637322" y="983672"/>
                </a:cubicBezTo>
                <a:cubicBezTo>
                  <a:pt x="626920" y="996674"/>
                  <a:pt x="623733" y="1016411"/>
                  <a:pt x="609613" y="1025236"/>
                </a:cubicBezTo>
                <a:cubicBezTo>
                  <a:pt x="584845" y="1040716"/>
                  <a:pt x="526486" y="1052945"/>
                  <a:pt x="526486" y="1052945"/>
                </a:cubicBezTo>
                <a:cubicBezTo>
                  <a:pt x="512631" y="1048327"/>
                  <a:pt x="497445" y="1046605"/>
                  <a:pt x="484922" y="1039091"/>
                </a:cubicBezTo>
                <a:cubicBezTo>
                  <a:pt x="389832" y="982036"/>
                  <a:pt x="533393" y="1036774"/>
                  <a:pt x="415650" y="997527"/>
                </a:cubicBezTo>
                <a:cubicBezTo>
                  <a:pt x="401795" y="1002145"/>
                  <a:pt x="387148" y="1004850"/>
                  <a:pt x="374086" y="1011381"/>
                </a:cubicBezTo>
                <a:cubicBezTo>
                  <a:pt x="359193" y="1018828"/>
                  <a:pt x="347738" y="1032328"/>
                  <a:pt x="332522" y="1039091"/>
                </a:cubicBezTo>
                <a:cubicBezTo>
                  <a:pt x="305832" y="1050954"/>
                  <a:pt x="277104" y="1057564"/>
                  <a:pt x="249395" y="1066800"/>
                </a:cubicBezTo>
                <a:lnTo>
                  <a:pt x="207832" y="1080654"/>
                </a:lnTo>
                <a:cubicBezTo>
                  <a:pt x="184741" y="1076036"/>
                  <a:pt x="157721" y="1080487"/>
                  <a:pt x="138559" y="1066800"/>
                </a:cubicBezTo>
                <a:cubicBezTo>
                  <a:pt x="121753" y="1054795"/>
                  <a:pt x="118986" y="1030364"/>
                  <a:pt x="110850" y="1011381"/>
                </a:cubicBezTo>
                <a:cubicBezTo>
                  <a:pt x="59570" y="891729"/>
                  <a:pt x="148198" y="1074033"/>
                  <a:pt x="83141" y="900545"/>
                </a:cubicBezTo>
                <a:cubicBezTo>
                  <a:pt x="77294" y="884954"/>
                  <a:pt x="64668" y="872836"/>
                  <a:pt x="55432" y="858981"/>
                </a:cubicBezTo>
                <a:cubicBezTo>
                  <a:pt x="50814" y="812799"/>
                  <a:pt x="48141" y="766382"/>
                  <a:pt x="41577" y="720436"/>
                </a:cubicBezTo>
                <a:cubicBezTo>
                  <a:pt x="38884" y="701586"/>
                  <a:pt x="31128" y="683752"/>
                  <a:pt x="27722" y="665018"/>
                </a:cubicBezTo>
                <a:cubicBezTo>
                  <a:pt x="21880" y="632889"/>
                  <a:pt x="18486" y="600363"/>
                  <a:pt x="13868" y="568036"/>
                </a:cubicBezTo>
                <a:cubicBezTo>
                  <a:pt x="-966" y="78524"/>
                  <a:pt x="13" y="263306"/>
                  <a:pt x="13" y="13854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666509" y="4003964"/>
            <a:ext cx="706582" cy="235527"/>
          </a:xfrm>
          <a:custGeom>
            <a:avLst/>
            <a:gdLst>
              <a:gd name="connsiteX0" fmla="*/ 0 w 706582"/>
              <a:gd name="connsiteY0" fmla="*/ 0 h 235527"/>
              <a:gd name="connsiteX1" fmla="*/ 13855 w 706582"/>
              <a:gd name="connsiteY1" fmla="*/ 124691 h 235527"/>
              <a:gd name="connsiteX2" fmla="*/ 69273 w 706582"/>
              <a:gd name="connsiteY2" fmla="*/ 138545 h 235527"/>
              <a:gd name="connsiteX3" fmla="*/ 96982 w 706582"/>
              <a:gd name="connsiteY3" fmla="*/ 180109 h 235527"/>
              <a:gd name="connsiteX4" fmla="*/ 193964 w 706582"/>
              <a:gd name="connsiteY4" fmla="*/ 138545 h 235527"/>
              <a:gd name="connsiteX5" fmla="*/ 277091 w 706582"/>
              <a:gd name="connsiteY5" fmla="*/ 110836 h 235527"/>
              <a:gd name="connsiteX6" fmla="*/ 318655 w 706582"/>
              <a:gd name="connsiteY6" fmla="*/ 138545 h 235527"/>
              <a:gd name="connsiteX7" fmla="*/ 401782 w 706582"/>
              <a:gd name="connsiteY7" fmla="*/ 207818 h 235527"/>
              <a:gd name="connsiteX8" fmla="*/ 484909 w 706582"/>
              <a:gd name="connsiteY8" fmla="*/ 235527 h 235527"/>
              <a:gd name="connsiteX9" fmla="*/ 568036 w 706582"/>
              <a:gd name="connsiteY9" fmla="*/ 193963 h 235527"/>
              <a:gd name="connsiteX10" fmla="*/ 581891 w 706582"/>
              <a:gd name="connsiteY10" fmla="*/ 138545 h 235527"/>
              <a:gd name="connsiteX11" fmla="*/ 623455 w 706582"/>
              <a:gd name="connsiteY11" fmla="*/ 96981 h 235527"/>
              <a:gd name="connsiteX12" fmla="*/ 706582 w 706582"/>
              <a:gd name="connsiteY12" fmla="*/ 0 h 23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6582" h="235527">
                <a:moveTo>
                  <a:pt x="0" y="0"/>
                </a:moveTo>
                <a:cubicBezTo>
                  <a:pt x="4618" y="41564"/>
                  <a:pt x="-4847" y="87287"/>
                  <a:pt x="13855" y="124691"/>
                </a:cubicBezTo>
                <a:cubicBezTo>
                  <a:pt x="22371" y="141722"/>
                  <a:pt x="53430" y="127983"/>
                  <a:pt x="69273" y="138545"/>
                </a:cubicBezTo>
                <a:cubicBezTo>
                  <a:pt x="83128" y="147781"/>
                  <a:pt x="87746" y="166254"/>
                  <a:pt x="96982" y="180109"/>
                </a:cubicBezTo>
                <a:cubicBezTo>
                  <a:pt x="243582" y="143458"/>
                  <a:pt x="70947" y="193219"/>
                  <a:pt x="193964" y="138545"/>
                </a:cubicBezTo>
                <a:cubicBezTo>
                  <a:pt x="220654" y="126683"/>
                  <a:pt x="277091" y="110836"/>
                  <a:pt x="277091" y="110836"/>
                </a:cubicBezTo>
                <a:cubicBezTo>
                  <a:pt x="290946" y="120072"/>
                  <a:pt x="305863" y="127885"/>
                  <a:pt x="318655" y="138545"/>
                </a:cubicBezTo>
                <a:cubicBezTo>
                  <a:pt x="355946" y="169621"/>
                  <a:pt x="357552" y="188160"/>
                  <a:pt x="401782" y="207818"/>
                </a:cubicBezTo>
                <a:cubicBezTo>
                  <a:pt x="428472" y="219680"/>
                  <a:pt x="484909" y="235527"/>
                  <a:pt x="484909" y="235527"/>
                </a:cubicBezTo>
                <a:cubicBezTo>
                  <a:pt x="508618" y="227624"/>
                  <a:pt x="552689" y="216984"/>
                  <a:pt x="568036" y="193963"/>
                </a:cubicBezTo>
                <a:cubicBezTo>
                  <a:pt x="578598" y="178120"/>
                  <a:pt x="572444" y="155077"/>
                  <a:pt x="581891" y="138545"/>
                </a:cubicBezTo>
                <a:cubicBezTo>
                  <a:pt x="591612" y="121533"/>
                  <a:pt x="611426" y="112447"/>
                  <a:pt x="623455" y="96981"/>
                </a:cubicBezTo>
                <a:cubicBezTo>
                  <a:pt x="701277" y="-3076"/>
                  <a:pt x="643916" y="31332"/>
                  <a:pt x="706582" y="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999018" y="5070764"/>
            <a:ext cx="277091" cy="1247021"/>
          </a:xfrm>
          <a:custGeom>
            <a:avLst/>
            <a:gdLst>
              <a:gd name="connsiteX0" fmla="*/ 138546 w 277091"/>
              <a:gd name="connsiteY0" fmla="*/ 0 h 1247021"/>
              <a:gd name="connsiteX1" fmla="*/ 235527 w 277091"/>
              <a:gd name="connsiteY1" fmla="*/ 83127 h 1247021"/>
              <a:gd name="connsiteX2" fmla="*/ 193964 w 277091"/>
              <a:gd name="connsiteY2" fmla="*/ 180109 h 1247021"/>
              <a:gd name="connsiteX3" fmla="*/ 110837 w 277091"/>
              <a:gd name="connsiteY3" fmla="*/ 235527 h 1247021"/>
              <a:gd name="connsiteX4" fmla="*/ 41564 w 277091"/>
              <a:gd name="connsiteY4" fmla="*/ 290945 h 1247021"/>
              <a:gd name="connsiteX5" fmla="*/ 0 w 277091"/>
              <a:gd name="connsiteY5" fmla="*/ 457200 h 1247021"/>
              <a:gd name="connsiteX6" fmla="*/ 13855 w 277091"/>
              <a:gd name="connsiteY6" fmla="*/ 775854 h 1247021"/>
              <a:gd name="connsiteX7" fmla="*/ 27709 w 277091"/>
              <a:gd name="connsiteY7" fmla="*/ 817418 h 1247021"/>
              <a:gd name="connsiteX8" fmla="*/ 69273 w 277091"/>
              <a:gd name="connsiteY8" fmla="*/ 831272 h 1247021"/>
              <a:gd name="connsiteX9" fmla="*/ 96982 w 277091"/>
              <a:gd name="connsiteY9" fmla="*/ 872836 h 1247021"/>
              <a:gd name="connsiteX10" fmla="*/ 110837 w 277091"/>
              <a:gd name="connsiteY10" fmla="*/ 969818 h 1247021"/>
              <a:gd name="connsiteX11" fmla="*/ 152400 w 277091"/>
              <a:gd name="connsiteY11" fmla="*/ 1052945 h 1247021"/>
              <a:gd name="connsiteX12" fmla="*/ 193964 w 277091"/>
              <a:gd name="connsiteY12" fmla="*/ 1080654 h 1247021"/>
              <a:gd name="connsiteX13" fmla="*/ 249382 w 277091"/>
              <a:gd name="connsiteY13" fmla="*/ 1205345 h 1247021"/>
              <a:gd name="connsiteX14" fmla="*/ 277091 w 277091"/>
              <a:gd name="connsiteY14" fmla="*/ 1246909 h 124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7091" h="1247021">
                <a:moveTo>
                  <a:pt x="138546" y="0"/>
                </a:moveTo>
                <a:cubicBezTo>
                  <a:pt x="162829" y="14570"/>
                  <a:pt x="229530" y="41146"/>
                  <a:pt x="235527" y="83127"/>
                </a:cubicBezTo>
                <a:cubicBezTo>
                  <a:pt x="239154" y="108516"/>
                  <a:pt x="213417" y="163088"/>
                  <a:pt x="193964" y="180109"/>
                </a:cubicBezTo>
                <a:cubicBezTo>
                  <a:pt x="168902" y="202039"/>
                  <a:pt x="134386" y="211979"/>
                  <a:pt x="110837" y="235527"/>
                </a:cubicBezTo>
                <a:cubicBezTo>
                  <a:pt x="71353" y="275010"/>
                  <a:pt x="93996" y="255990"/>
                  <a:pt x="41564" y="290945"/>
                </a:cubicBezTo>
                <a:cubicBezTo>
                  <a:pt x="4972" y="400722"/>
                  <a:pt x="18657" y="345262"/>
                  <a:pt x="0" y="457200"/>
                </a:cubicBezTo>
                <a:cubicBezTo>
                  <a:pt x="4618" y="563418"/>
                  <a:pt x="5701" y="669849"/>
                  <a:pt x="13855" y="775854"/>
                </a:cubicBezTo>
                <a:cubicBezTo>
                  <a:pt x="14975" y="790415"/>
                  <a:pt x="17382" y="807091"/>
                  <a:pt x="27709" y="817418"/>
                </a:cubicBezTo>
                <a:cubicBezTo>
                  <a:pt x="38036" y="827745"/>
                  <a:pt x="55418" y="826654"/>
                  <a:pt x="69273" y="831272"/>
                </a:cubicBezTo>
                <a:cubicBezTo>
                  <a:pt x="78509" y="845127"/>
                  <a:pt x="92197" y="856887"/>
                  <a:pt x="96982" y="872836"/>
                </a:cubicBezTo>
                <a:cubicBezTo>
                  <a:pt x="106366" y="904114"/>
                  <a:pt x="104433" y="937797"/>
                  <a:pt x="110837" y="969818"/>
                </a:cubicBezTo>
                <a:cubicBezTo>
                  <a:pt x="116471" y="997989"/>
                  <a:pt x="131966" y="1032511"/>
                  <a:pt x="152400" y="1052945"/>
                </a:cubicBezTo>
                <a:cubicBezTo>
                  <a:pt x="164174" y="1064719"/>
                  <a:pt x="180109" y="1071418"/>
                  <a:pt x="193964" y="1080654"/>
                </a:cubicBezTo>
                <a:cubicBezTo>
                  <a:pt x="237875" y="1146521"/>
                  <a:pt x="216407" y="1106421"/>
                  <a:pt x="249382" y="1205345"/>
                </a:cubicBezTo>
                <a:cubicBezTo>
                  <a:pt x="264697" y="1251290"/>
                  <a:pt x="248633" y="1246909"/>
                  <a:pt x="277091" y="1246909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209309" y="5015345"/>
            <a:ext cx="609612" cy="1316182"/>
          </a:xfrm>
          <a:custGeom>
            <a:avLst/>
            <a:gdLst>
              <a:gd name="connsiteX0" fmla="*/ 484909 w 609612"/>
              <a:gd name="connsiteY0" fmla="*/ 0 h 1316182"/>
              <a:gd name="connsiteX1" fmla="*/ 443346 w 609612"/>
              <a:gd name="connsiteY1" fmla="*/ 69273 h 1316182"/>
              <a:gd name="connsiteX2" fmla="*/ 360218 w 609612"/>
              <a:gd name="connsiteY2" fmla="*/ 96982 h 1316182"/>
              <a:gd name="connsiteX3" fmla="*/ 332509 w 609612"/>
              <a:gd name="connsiteY3" fmla="*/ 138546 h 1316182"/>
              <a:gd name="connsiteX4" fmla="*/ 249382 w 609612"/>
              <a:gd name="connsiteY4" fmla="*/ 166255 h 1316182"/>
              <a:gd name="connsiteX5" fmla="*/ 207818 w 609612"/>
              <a:gd name="connsiteY5" fmla="*/ 193964 h 1316182"/>
              <a:gd name="connsiteX6" fmla="*/ 180109 w 609612"/>
              <a:gd name="connsiteY6" fmla="*/ 277091 h 1316182"/>
              <a:gd name="connsiteX7" fmla="*/ 138546 w 609612"/>
              <a:gd name="connsiteY7" fmla="*/ 318655 h 1316182"/>
              <a:gd name="connsiteX8" fmla="*/ 83127 w 609612"/>
              <a:gd name="connsiteY8" fmla="*/ 346364 h 1316182"/>
              <a:gd name="connsiteX9" fmla="*/ 41564 w 609612"/>
              <a:gd name="connsiteY9" fmla="*/ 374073 h 1316182"/>
              <a:gd name="connsiteX10" fmla="*/ 13855 w 609612"/>
              <a:gd name="connsiteY10" fmla="*/ 457200 h 1316182"/>
              <a:gd name="connsiteX11" fmla="*/ 0 w 609612"/>
              <a:gd name="connsiteY11" fmla="*/ 498764 h 1316182"/>
              <a:gd name="connsiteX12" fmla="*/ 13855 w 609612"/>
              <a:gd name="connsiteY12" fmla="*/ 623455 h 1316182"/>
              <a:gd name="connsiteX13" fmla="*/ 138546 w 609612"/>
              <a:gd name="connsiteY13" fmla="*/ 692728 h 1316182"/>
              <a:gd name="connsiteX14" fmla="*/ 152400 w 609612"/>
              <a:gd name="connsiteY14" fmla="*/ 734291 h 1316182"/>
              <a:gd name="connsiteX15" fmla="*/ 249382 w 609612"/>
              <a:gd name="connsiteY15" fmla="*/ 775855 h 1316182"/>
              <a:gd name="connsiteX16" fmla="*/ 318655 w 609612"/>
              <a:gd name="connsiteY16" fmla="*/ 858982 h 1316182"/>
              <a:gd name="connsiteX17" fmla="*/ 346364 w 609612"/>
              <a:gd name="connsiteY17" fmla="*/ 900546 h 1316182"/>
              <a:gd name="connsiteX18" fmla="*/ 429491 w 609612"/>
              <a:gd name="connsiteY18" fmla="*/ 955964 h 1316182"/>
              <a:gd name="connsiteX19" fmla="*/ 498764 w 609612"/>
              <a:gd name="connsiteY19" fmla="*/ 1039091 h 1316182"/>
              <a:gd name="connsiteX20" fmla="*/ 540327 w 609612"/>
              <a:gd name="connsiteY20" fmla="*/ 1191491 h 1316182"/>
              <a:gd name="connsiteX21" fmla="*/ 581891 w 609612"/>
              <a:gd name="connsiteY21" fmla="*/ 1219200 h 1316182"/>
              <a:gd name="connsiteX22" fmla="*/ 609600 w 609612"/>
              <a:gd name="connsiteY22" fmla="*/ 1316182 h 131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9612" h="1316182">
                <a:moveTo>
                  <a:pt x="484909" y="0"/>
                </a:moveTo>
                <a:cubicBezTo>
                  <a:pt x="471055" y="23091"/>
                  <a:pt x="464602" y="52741"/>
                  <a:pt x="443346" y="69273"/>
                </a:cubicBezTo>
                <a:cubicBezTo>
                  <a:pt x="420290" y="87205"/>
                  <a:pt x="360218" y="96982"/>
                  <a:pt x="360218" y="96982"/>
                </a:cubicBezTo>
                <a:cubicBezTo>
                  <a:pt x="350982" y="110837"/>
                  <a:pt x="346629" y="129721"/>
                  <a:pt x="332509" y="138546"/>
                </a:cubicBezTo>
                <a:cubicBezTo>
                  <a:pt x="307741" y="154026"/>
                  <a:pt x="273684" y="150054"/>
                  <a:pt x="249382" y="166255"/>
                </a:cubicBezTo>
                <a:lnTo>
                  <a:pt x="207818" y="193964"/>
                </a:lnTo>
                <a:cubicBezTo>
                  <a:pt x="198582" y="221673"/>
                  <a:pt x="200762" y="256438"/>
                  <a:pt x="180109" y="277091"/>
                </a:cubicBezTo>
                <a:cubicBezTo>
                  <a:pt x="166255" y="290946"/>
                  <a:pt x="154490" y="307267"/>
                  <a:pt x="138546" y="318655"/>
                </a:cubicBezTo>
                <a:cubicBezTo>
                  <a:pt x="121740" y="330660"/>
                  <a:pt x="101059" y="336117"/>
                  <a:pt x="83127" y="346364"/>
                </a:cubicBezTo>
                <a:cubicBezTo>
                  <a:pt x="68670" y="354625"/>
                  <a:pt x="55418" y="364837"/>
                  <a:pt x="41564" y="374073"/>
                </a:cubicBezTo>
                <a:lnTo>
                  <a:pt x="13855" y="457200"/>
                </a:lnTo>
                <a:lnTo>
                  <a:pt x="0" y="498764"/>
                </a:lnTo>
                <a:cubicBezTo>
                  <a:pt x="4618" y="540328"/>
                  <a:pt x="-5972" y="586634"/>
                  <a:pt x="13855" y="623455"/>
                </a:cubicBezTo>
                <a:cubicBezTo>
                  <a:pt x="34697" y="662161"/>
                  <a:pt x="98032" y="679223"/>
                  <a:pt x="138546" y="692728"/>
                </a:cubicBezTo>
                <a:cubicBezTo>
                  <a:pt x="143164" y="706582"/>
                  <a:pt x="143277" y="722887"/>
                  <a:pt x="152400" y="734291"/>
                </a:cubicBezTo>
                <a:cubicBezTo>
                  <a:pt x="176319" y="764190"/>
                  <a:pt x="216105" y="767535"/>
                  <a:pt x="249382" y="775855"/>
                </a:cubicBezTo>
                <a:cubicBezTo>
                  <a:pt x="318178" y="879051"/>
                  <a:pt x="229758" y="752307"/>
                  <a:pt x="318655" y="858982"/>
                </a:cubicBezTo>
                <a:cubicBezTo>
                  <a:pt x="329315" y="871774"/>
                  <a:pt x="333833" y="889581"/>
                  <a:pt x="346364" y="900546"/>
                </a:cubicBezTo>
                <a:cubicBezTo>
                  <a:pt x="371426" y="922476"/>
                  <a:pt x="405943" y="932416"/>
                  <a:pt x="429491" y="955964"/>
                </a:cubicBezTo>
                <a:cubicBezTo>
                  <a:pt x="482829" y="1009302"/>
                  <a:pt x="460186" y="981225"/>
                  <a:pt x="498764" y="1039091"/>
                </a:cubicBezTo>
                <a:cubicBezTo>
                  <a:pt x="506959" y="1104655"/>
                  <a:pt x="495419" y="1146583"/>
                  <a:pt x="540327" y="1191491"/>
                </a:cubicBezTo>
                <a:cubicBezTo>
                  <a:pt x="552101" y="1203265"/>
                  <a:pt x="568036" y="1209964"/>
                  <a:pt x="581891" y="1219200"/>
                </a:cubicBezTo>
                <a:cubicBezTo>
                  <a:pt x="611060" y="1306709"/>
                  <a:pt x="609600" y="1273120"/>
                  <a:pt x="609600" y="1316182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981200" y="4003964"/>
            <a:ext cx="942109" cy="23552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752600" y="4135582"/>
            <a:ext cx="1593273" cy="8797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137563" y="3754581"/>
            <a:ext cx="653972" cy="3048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276109" y="4336473"/>
            <a:ext cx="980865" cy="2216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818922" y="5237018"/>
            <a:ext cx="1438052" cy="2216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537949" y="5915947"/>
            <a:ext cx="98086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05000" y="5254392"/>
            <a:ext cx="1593273" cy="8797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52550" y="4050268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Eries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2000" y="488154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Iroqouis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537949" y="3352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Iroqouis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09600" y="594845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Shawnees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256974" y="4091832"/>
            <a:ext cx="1277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Nanticokes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256974" y="5015345"/>
            <a:ext cx="1734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Susquehannocks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518813" y="5703572"/>
            <a:ext cx="1277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Delawares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US" dirty="0" smtClean="0"/>
              <a:t>Their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Pennsylvania plentiful with fresh air, food, water, and resources needed for clothing and shelter</a:t>
            </a:r>
          </a:p>
          <a:p>
            <a:r>
              <a:rPr lang="en-US" dirty="0" smtClean="0"/>
              <a:t>Iroquois and Algonquian Tribes are both known as Woodland Indians due to their reliance on the forests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18367"/>
            <a:ext cx="5410200" cy="258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2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1197</Words>
  <Application>Microsoft Macintosh PowerPoint</Application>
  <PresentationFormat>On-screen Show (4:3)</PresentationFormat>
  <Paragraphs>172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Pennsylvania History</vt:lpstr>
      <vt:lpstr>Introduction to Chapter 2</vt:lpstr>
      <vt:lpstr>Lesson #5: Native American Inhabitants of Pennsylvania</vt:lpstr>
      <vt:lpstr>Focus Questions</vt:lpstr>
      <vt:lpstr>Key Words</vt:lpstr>
      <vt:lpstr>Their Arrival</vt:lpstr>
      <vt:lpstr>Their Arrival</vt:lpstr>
      <vt:lpstr>Their Arrival</vt:lpstr>
      <vt:lpstr>Their Environment</vt:lpstr>
      <vt:lpstr>Government</vt:lpstr>
      <vt:lpstr>Algonquian Government</vt:lpstr>
      <vt:lpstr>Algonquian Government</vt:lpstr>
      <vt:lpstr>Iroquois Government</vt:lpstr>
      <vt:lpstr>PowerPoint Presentation</vt:lpstr>
      <vt:lpstr>Judicial System</vt:lpstr>
      <vt:lpstr>Native American Homes</vt:lpstr>
      <vt:lpstr>Native American Homes</vt:lpstr>
      <vt:lpstr>Native American Homes</vt:lpstr>
      <vt:lpstr>PowerPoint Presentation</vt:lpstr>
      <vt:lpstr>Native American Homes</vt:lpstr>
      <vt:lpstr>Roles </vt:lpstr>
      <vt:lpstr>Roles</vt:lpstr>
      <vt:lpstr>Clothing</vt:lpstr>
      <vt:lpstr>PowerPoint Presentation</vt:lpstr>
      <vt:lpstr>Money</vt:lpstr>
      <vt:lpstr>Transportation</vt:lpstr>
      <vt:lpstr>Religion</vt:lpstr>
      <vt:lpstr>Religion</vt:lpstr>
      <vt:lpstr>PowerPoint Presentation</vt:lpstr>
      <vt:lpstr>Lesson #6: Early European Settlements in Pennsylvania</vt:lpstr>
      <vt:lpstr>Focus Questions</vt:lpstr>
      <vt:lpstr>Key Words</vt:lpstr>
      <vt:lpstr>Key Places</vt:lpstr>
    </vt:vector>
  </TitlesOfParts>
  <Company>HP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Pennsylvania History</dc:title>
  <dc:creator>cmcconne</dc:creator>
  <cp:lastModifiedBy>Microsoft Office User</cp:lastModifiedBy>
  <cp:revision>21</cp:revision>
  <dcterms:created xsi:type="dcterms:W3CDTF">2014-02-12T13:12:35Z</dcterms:created>
  <dcterms:modified xsi:type="dcterms:W3CDTF">2017-12-19T14:21:04Z</dcterms:modified>
</cp:coreProperties>
</file>